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1" r:id="rId9"/>
    <p:sldId id="262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553" autoAdjust="0"/>
    <p:restoredTop sz="92893" autoAdjust="0"/>
  </p:normalViewPr>
  <p:slideViewPr>
    <p:cSldViewPr>
      <p:cViewPr>
        <p:scale>
          <a:sx n="90" d="100"/>
          <a:sy n="90" d="100"/>
        </p:scale>
        <p:origin x="-936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DD7421-144F-4CC7-8690-DD21B27B87CC}" type="doc">
      <dgm:prSet loTypeId="urn:microsoft.com/office/officeart/2009/layout/CircleArrowProcess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966185C-8E98-4313-A21E-502E6BA16E85}">
      <dgm:prSet phldrT="[Text]"/>
      <dgm:spPr/>
      <dgm:t>
        <a:bodyPr/>
        <a:lstStyle/>
        <a:p>
          <a:r>
            <a:rPr lang="en-US" dirty="0" smtClean="0"/>
            <a:t>Area</a:t>
          </a:r>
          <a:endParaRPr lang="en-US" dirty="0"/>
        </a:p>
      </dgm:t>
    </dgm:pt>
    <dgm:pt modelId="{01CF3A8E-B029-4495-8D5F-4224B5C05E4E}" type="parTrans" cxnId="{82107093-821B-4DC6-BECB-58475C393BDC}">
      <dgm:prSet/>
      <dgm:spPr/>
      <dgm:t>
        <a:bodyPr/>
        <a:lstStyle/>
        <a:p>
          <a:endParaRPr lang="en-US"/>
        </a:p>
      </dgm:t>
    </dgm:pt>
    <dgm:pt modelId="{3D5EB21C-AB6A-45E5-8C82-ACA1A2153460}" type="sibTrans" cxnId="{82107093-821B-4DC6-BECB-58475C393BDC}">
      <dgm:prSet/>
      <dgm:spPr/>
      <dgm:t>
        <a:bodyPr/>
        <a:lstStyle/>
        <a:p>
          <a:endParaRPr lang="en-US"/>
        </a:p>
      </dgm:t>
    </dgm:pt>
    <dgm:pt modelId="{A97E7C53-1649-4446-8738-1AED5A150891}">
      <dgm:prSet phldrT="[Text]"/>
      <dgm:spPr/>
      <dgm:t>
        <a:bodyPr/>
        <a:lstStyle/>
        <a:p>
          <a:r>
            <a:rPr lang="en-US" dirty="0" smtClean="0"/>
            <a:t>World Map</a:t>
          </a:r>
          <a:endParaRPr lang="en-US" dirty="0"/>
        </a:p>
      </dgm:t>
    </dgm:pt>
    <dgm:pt modelId="{C0B7FB2F-5D77-466D-B79D-0DA91D5538F9}" type="parTrans" cxnId="{A3F191E4-C022-49E5-AC60-1296F8C216DA}">
      <dgm:prSet/>
      <dgm:spPr/>
      <dgm:t>
        <a:bodyPr/>
        <a:lstStyle/>
        <a:p>
          <a:endParaRPr lang="en-US"/>
        </a:p>
      </dgm:t>
    </dgm:pt>
    <dgm:pt modelId="{D23505C9-6732-4D74-896C-8C3E1FE4D5D7}" type="sibTrans" cxnId="{A3F191E4-C022-49E5-AC60-1296F8C216DA}">
      <dgm:prSet/>
      <dgm:spPr/>
      <dgm:t>
        <a:bodyPr/>
        <a:lstStyle/>
        <a:p>
          <a:endParaRPr lang="en-US"/>
        </a:p>
      </dgm:t>
    </dgm:pt>
    <dgm:pt modelId="{6CBA6568-6473-419D-8385-C6A1E4195402}">
      <dgm:prSet phldrT="[Text]"/>
      <dgm:spPr/>
      <dgm:t>
        <a:bodyPr/>
        <a:lstStyle/>
        <a:p>
          <a:r>
            <a:rPr lang="en-US" dirty="0" smtClean="0"/>
            <a:t>Behavior Model</a:t>
          </a:r>
          <a:endParaRPr lang="en-US" dirty="0"/>
        </a:p>
      </dgm:t>
    </dgm:pt>
    <dgm:pt modelId="{B244954E-DC15-42CD-84B7-C0C9F02ED051}" type="parTrans" cxnId="{1EEF62C7-9A84-400B-A6CA-CF14514D0AB7}">
      <dgm:prSet/>
      <dgm:spPr/>
      <dgm:t>
        <a:bodyPr/>
        <a:lstStyle/>
        <a:p>
          <a:endParaRPr lang="en-US"/>
        </a:p>
      </dgm:t>
    </dgm:pt>
    <dgm:pt modelId="{C3DE7C3E-E1C1-4F0E-A191-0CFFE345DE00}" type="sibTrans" cxnId="{1EEF62C7-9A84-400B-A6CA-CF14514D0AB7}">
      <dgm:prSet/>
      <dgm:spPr/>
      <dgm:t>
        <a:bodyPr/>
        <a:lstStyle/>
        <a:p>
          <a:endParaRPr lang="en-US"/>
        </a:p>
      </dgm:t>
    </dgm:pt>
    <dgm:pt modelId="{226745CE-8A6F-488A-A3F4-AFCFC2325CA8}" type="pres">
      <dgm:prSet presAssocID="{4CDD7421-144F-4CC7-8690-DD21B27B87CC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B661E11-ABEF-4F02-8DF0-939C12F0AD78}" type="pres">
      <dgm:prSet presAssocID="{E966185C-8E98-4313-A21E-502E6BA16E85}" presName="Accent1" presStyleCnt="0"/>
      <dgm:spPr/>
    </dgm:pt>
    <dgm:pt modelId="{2EBCCFCA-4E20-47CB-8FDE-6EF9C993946E}" type="pres">
      <dgm:prSet presAssocID="{E966185C-8E98-4313-A21E-502E6BA16E85}" presName="Accent" presStyleLbl="node1" presStyleIdx="0" presStyleCnt="3"/>
      <dgm:spPr/>
    </dgm:pt>
    <dgm:pt modelId="{0D7C659C-C4A5-47BD-9C25-C533355BFCDB}" type="pres">
      <dgm:prSet presAssocID="{E966185C-8E98-4313-A21E-502E6BA16E85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18E13-0A1B-4D3A-8E0C-9FFE092D0BFA}" type="pres">
      <dgm:prSet presAssocID="{A97E7C53-1649-4446-8738-1AED5A150891}" presName="Accent2" presStyleCnt="0"/>
      <dgm:spPr/>
    </dgm:pt>
    <dgm:pt modelId="{16B4B323-7F6D-4EF1-B0AD-CD00C8CD6EE8}" type="pres">
      <dgm:prSet presAssocID="{A97E7C53-1649-4446-8738-1AED5A150891}" presName="Accent" presStyleLbl="node1" presStyleIdx="1" presStyleCnt="3"/>
      <dgm:spPr/>
    </dgm:pt>
    <dgm:pt modelId="{8C5077AC-ED93-4FC5-8658-4E7C14A3FB76}" type="pres">
      <dgm:prSet presAssocID="{A97E7C53-1649-4446-8738-1AED5A150891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A5351F-69A9-4AA5-A040-4220070B9BD1}" type="pres">
      <dgm:prSet presAssocID="{6CBA6568-6473-419D-8385-C6A1E4195402}" presName="Accent3" presStyleCnt="0"/>
      <dgm:spPr/>
    </dgm:pt>
    <dgm:pt modelId="{F79D1BE7-73AE-47A9-ADD6-62324250FF2B}" type="pres">
      <dgm:prSet presAssocID="{6CBA6568-6473-419D-8385-C6A1E4195402}" presName="Accent" presStyleLbl="node1" presStyleIdx="2" presStyleCnt="3"/>
      <dgm:spPr/>
    </dgm:pt>
    <dgm:pt modelId="{F19CEE2D-E8F0-4098-BC2A-522CF8DEDF22}" type="pres">
      <dgm:prSet presAssocID="{6CBA6568-6473-419D-8385-C6A1E4195402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A6FCF60-C741-4B6C-845A-5C3CE098A513}" type="presOf" srcId="{6CBA6568-6473-419D-8385-C6A1E4195402}" destId="{F19CEE2D-E8F0-4098-BC2A-522CF8DEDF22}" srcOrd="0" destOrd="0" presId="urn:microsoft.com/office/officeart/2009/layout/CircleArrowProcess"/>
    <dgm:cxn modelId="{27AB8A53-C126-4743-A229-822A97831561}" type="presOf" srcId="{E966185C-8E98-4313-A21E-502E6BA16E85}" destId="{0D7C659C-C4A5-47BD-9C25-C533355BFCDB}" srcOrd="0" destOrd="0" presId="urn:microsoft.com/office/officeart/2009/layout/CircleArrowProcess"/>
    <dgm:cxn modelId="{1E125085-DADE-4DE4-BB4C-76B36CB9AF62}" type="presOf" srcId="{A97E7C53-1649-4446-8738-1AED5A150891}" destId="{8C5077AC-ED93-4FC5-8658-4E7C14A3FB76}" srcOrd="0" destOrd="0" presId="urn:microsoft.com/office/officeart/2009/layout/CircleArrowProcess"/>
    <dgm:cxn modelId="{82107093-821B-4DC6-BECB-58475C393BDC}" srcId="{4CDD7421-144F-4CC7-8690-DD21B27B87CC}" destId="{E966185C-8E98-4313-A21E-502E6BA16E85}" srcOrd="0" destOrd="0" parTransId="{01CF3A8E-B029-4495-8D5F-4224B5C05E4E}" sibTransId="{3D5EB21C-AB6A-45E5-8C82-ACA1A2153460}"/>
    <dgm:cxn modelId="{A3F191E4-C022-49E5-AC60-1296F8C216DA}" srcId="{4CDD7421-144F-4CC7-8690-DD21B27B87CC}" destId="{A97E7C53-1649-4446-8738-1AED5A150891}" srcOrd="1" destOrd="0" parTransId="{C0B7FB2F-5D77-466D-B79D-0DA91D5538F9}" sibTransId="{D23505C9-6732-4D74-896C-8C3E1FE4D5D7}"/>
    <dgm:cxn modelId="{1EEF62C7-9A84-400B-A6CA-CF14514D0AB7}" srcId="{4CDD7421-144F-4CC7-8690-DD21B27B87CC}" destId="{6CBA6568-6473-419D-8385-C6A1E4195402}" srcOrd="2" destOrd="0" parTransId="{B244954E-DC15-42CD-84B7-C0C9F02ED051}" sibTransId="{C3DE7C3E-E1C1-4F0E-A191-0CFFE345DE00}"/>
    <dgm:cxn modelId="{E1BBF7FD-C730-4F74-A834-D1D0CD914FC1}" type="presOf" srcId="{4CDD7421-144F-4CC7-8690-DD21B27B87CC}" destId="{226745CE-8A6F-488A-A3F4-AFCFC2325CA8}" srcOrd="0" destOrd="0" presId="urn:microsoft.com/office/officeart/2009/layout/CircleArrowProcess"/>
    <dgm:cxn modelId="{163B026F-6921-49FA-87E6-01522FF6FB6B}" type="presParOf" srcId="{226745CE-8A6F-488A-A3F4-AFCFC2325CA8}" destId="{9B661E11-ABEF-4F02-8DF0-939C12F0AD78}" srcOrd="0" destOrd="0" presId="urn:microsoft.com/office/officeart/2009/layout/CircleArrowProcess"/>
    <dgm:cxn modelId="{2751722B-9DE7-48F4-85B4-C55C13664A82}" type="presParOf" srcId="{9B661E11-ABEF-4F02-8DF0-939C12F0AD78}" destId="{2EBCCFCA-4E20-47CB-8FDE-6EF9C993946E}" srcOrd="0" destOrd="0" presId="urn:microsoft.com/office/officeart/2009/layout/CircleArrowProcess"/>
    <dgm:cxn modelId="{68CAD3E4-1376-4992-8729-51757D48DCA8}" type="presParOf" srcId="{226745CE-8A6F-488A-A3F4-AFCFC2325CA8}" destId="{0D7C659C-C4A5-47BD-9C25-C533355BFCDB}" srcOrd="1" destOrd="0" presId="urn:microsoft.com/office/officeart/2009/layout/CircleArrowProcess"/>
    <dgm:cxn modelId="{FDAFE711-78E4-48B4-A208-A1577D070765}" type="presParOf" srcId="{226745CE-8A6F-488A-A3F4-AFCFC2325CA8}" destId="{BF118E13-0A1B-4D3A-8E0C-9FFE092D0BFA}" srcOrd="2" destOrd="0" presId="urn:microsoft.com/office/officeart/2009/layout/CircleArrowProcess"/>
    <dgm:cxn modelId="{9A0D55BB-DFC0-4F7F-BE5D-4CBCAED7F2E2}" type="presParOf" srcId="{BF118E13-0A1B-4D3A-8E0C-9FFE092D0BFA}" destId="{16B4B323-7F6D-4EF1-B0AD-CD00C8CD6EE8}" srcOrd="0" destOrd="0" presId="urn:microsoft.com/office/officeart/2009/layout/CircleArrowProcess"/>
    <dgm:cxn modelId="{B0296F05-0889-4ABC-88E6-6A2A85D74BA6}" type="presParOf" srcId="{226745CE-8A6F-488A-A3F4-AFCFC2325CA8}" destId="{8C5077AC-ED93-4FC5-8658-4E7C14A3FB76}" srcOrd="3" destOrd="0" presId="urn:microsoft.com/office/officeart/2009/layout/CircleArrowProcess"/>
    <dgm:cxn modelId="{06B1C67E-6729-4AC2-B937-13BD02F11CE0}" type="presParOf" srcId="{226745CE-8A6F-488A-A3F4-AFCFC2325CA8}" destId="{02A5351F-69A9-4AA5-A040-4220070B9BD1}" srcOrd="4" destOrd="0" presId="urn:microsoft.com/office/officeart/2009/layout/CircleArrowProcess"/>
    <dgm:cxn modelId="{00796799-8290-42C1-970F-4A267DA15B9A}" type="presParOf" srcId="{02A5351F-69A9-4AA5-A040-4220070B9BD1}" destId="{F79D1BE7-73AE-47A9-ADD6-62324250FF2B}" srcOrd="0" destOrd="0" presId="urn:microsoft.com/office/officeart/2009/layout/CircleArrowProcess"/>
    <dgm:cxn modelId="{FFDC142F-BC9B-402F-BE4F-3727194FA770}" type="presParOf" srcId="{226745CE-8A6F-488A-A3F4-AFCFC2325CA8}" destId="{F19CEE2D-E8F0-4098-BC2A-522CF8DEDF22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BCCFCA-4E20-47CB-8FDE-6EF9C993946E}">
      <dsp:nvSpPr>
        <dsp:cNvPr id="0" name=""/>
        <dsp:cNvSpPr/>
      </dsp:nvSpPr>
      <dsp:spPr>
        <a:xfrm>
          <a:off x="810377" y="268779"/>
          <a:ext cx="1402425" cy="140263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20000"/>
                <a:lum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9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6360000"/>
          </a:lightRig>
        </a:scene3d>
        <a:sp3d contourW="19050" prstMaterial="flat">
          <a:bevelT w="63500" h="63500"/>
          <a:contourClr>
            <a:schemeClr val="accent1">
              <a:hueOff val="0"/>
              <a:satOff val="0"/>
              <a:lumOff val="0"/>
              <a:alphaOff val="0"/>
              <a:shade val="25000"/>
              <a:satMod val="18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7C659C-C4A5-47BD-9C25-C533355BFCDB}">
      <dsp:nvSpPr>
        <dsp:cNvPr id="0" name=""/>
        <dsp:cNvSpPr/>
      </dsp:nvSpPr>
      <dsp:spPr>
        <a:xfrm>
          <a:off x="1120359" y="775174"/>
          <a:ext cx="779300" cy="389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Area</a:t>
          </a:r>
          <a:endParaRPr lang="en-US" sz="1300" kern="1200" dirty="0"/>
        </a:p>
      </dsp:txBody>
      <dsp:txXfrm>
        <a:off x="1120359" y="775174"/>
        <a:ext cx="779300" cy="389557"/>
      </dsp:txXfrm>
    </dsp:sp>
    <dsp:sp modelId="{16B4B323-7F6D-4EF1-B0AD-CD00C8CD6EE8}">
      <dsp:nvSpPr>
        <dsp:cNvPr id="0" name=""/>
        <dsp:cNvSpPr/>
      </dsp:nvSpPr>
      <dsp:spPr>
        <a:xfrm>
          <a:off x="420859" y="1074699"/>
          <a:ext cx="1402425" cy="140263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20000"/>
                <a:lum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9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6360000"/>
          </a:lightRig>
        </a:scene3d>
        <a:sp3d contourW="19050" prstMaterial="flat">
          <a:bevelT w="63500" h="63500"/>
          <a:contourClr>
            <a:schemeClr val="accent1">
              <a:hueOff val="0"/>
              <a:satOff val="0"/>
              <a:lumOff val="0"/>
              <a:alphaOff val="0"/>
              <a:shade val="25000"/>
              <a:satMod val="18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C5077AC-ED93-4FC5-8658-4E7C14A3FB76}">
      <dsp:nvSpPr>
        <dsp:cNvPr id="0" name=""/>
        <dsp:cNvSpPr/>
      </dsp:nvSpPr>
      <dsp:spPr>
        <a:xfrm>
          <a:off x="732421" y="1585756"/>
          <a:ext cx="779300" cy="389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World Map</a:t>
          </a:r>
          <a:endParaRPr lang="en-US" sz="1300" kern="1200" dirty="0"/>
        </a:p>
      </dsp:txBody>
      <dsp:txXfrm>
        <a:off x="732421" y="1585756"/>
        <a:ext cx="779300" cy="389557"/>
      </dsp:txXfrm>
    </dsp:sp>
    <dsp:sp modelId="{F79D1BE7-73AE-47A9-ADD6-62324250FF2B}">
      <dsp:nvSpPr>
        <dsp:cNvPr id="0" name=""/>
        <dsp:cNvSpPr/>
      </dsp:nvSpPr>
      <dsp:spPr>
        <a:xfrm>
          <a:off x="910193" y="1977061"/>
          <a:ext cx="1204900" cy="1205383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satMod val="120000"/>
                <a:lum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9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50800" dist="254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flat" dir="tl">
            <a:rot lat="0" lon="0" rev="6360000"/>
          </a:lightRig>
        </a:scene3d>
        <a:sp3d contourW="19050" prstMaterial="flat">
          <a:bevelT w="63500" h="63500"/>
          <a:contourClr>
            <a:schemeClr val="accent1">
              <a:hueOff val="0"/>
              <a:satOff val="0"/>
              <a:lumOff val="0"/>
              <a:alphaOff val="0"/>
              <a:shade val="25000"/>
              <a:satMod val="18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9CEE2D-E8F0-4098-BC2A-522CF8DEDF22}">
      <dsp:nvSpPr>
        <dsp:cNvPr id="0" name=""/>
        <dsp:cNvSpPr/>
      </dsp:nvSpPr>
      <dsp:spPr>
        <a:xfrm>
          <a:off x="1122203" y="2397503"/>
          <a:ext cx="779300" cy="389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Behavior Model</a:t>
          </a:r>
          <a:endParaRPr lang="en-US" sz="1300" kern="1200" dirty="0"/>
        </a:p>
      </dsp:txBody>
      <dsp:txXfrm>
        <a:off x="1122203" y="2397503"/>
        <a:ext cx="779300" cy="389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BBA31-FB75-4832-B560-E67CCA7BDC5C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4318D-4C4C-4E37-8181-5B027D6B9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79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GTA4 video of pursuit of armored car</a:t>
            </a:r>
          </a:p>
          <a:p>
            <a:r>
              <a:rPr lang="en-US" dirty="0" smtClean="0"/>
              <a:t>Expectation</a:t>
            </a:r>
            <a:r>
              <a:rPr lang="en-US" baseline="0" dirty="0" smtClean="0"/>
              <a:t> is that it would stop to drop off or pick up money, and at that time become vulnerable.</a:t>
            </a:r>
          </a:p>
          <a:p>
            <a:r>
              <a:rPr lang="en-US" baseline="0" dirty="0" smtClean="0"/>
              <a:t>However, never did, which made the AI start to look stupid.</a:t>
            </a:r>
          </a:p>
          <a:p>
            <a:r>
              <a:rPr lang="en-US" baseline="0" dirty="0" smtClean="0"/>
              <a:t>Concept is to utilize some heuristic to determine when the AI is being noticed, followed,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and at that time apply more detailed goals that don’t appear as “stupid”, while minimizing the amount of processing required to do 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4318D-4C4C-4E37-8181-5B027D6B93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289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realistic usually means slow and/or lots of data to carry around to be realistic</a:t>
            </a:r>
          </a:p>
          <a:p>
            <a:r>
              <a:rPr lang="en-US" dirty="0" smtClean="0"/>
              <a:t>Must not</a:t>
            </a:r>
            <a:r>
              <a:rPr lang="en-US" baseline="0" dirty="0" smtClean="0"/>
              <a:t> be able to determine which characters are full or limited realism after long-term observation by player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4318D-4C4C-4E37-8181-5B027D6B93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44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</a:t>
            </a:r>
            <a:r>
              <a:rPr lang="en-US" baseline="0" dirty="0" smtClean="0"/>
              <a:t> not knowing when a character will be important</a:t>
            </a:r>
          </a:p>
          <a:p>
            <a:r>
              <a:rPr lang="en-US" baseline="0" dirty="0" smtClean="0"/>
              <a:t>Generate Alibi when having no goals or backstory is good enough, ex:</a:t>
            </a:r>
          </a:p>
          <a:p>
            <a:r>
              <a:rPr lang="en-US" baseline="0" dirty="0" smtClean="0"/>
              <a:t>Choose turning direction / </a:t>
            </a:r>
            <a:r>
              <a:rPr lang="en-US" baseline="0" dirty="0" err="1" smtClean="0"/>
              <a:t>replanning</a:t>
            </a:r>
            <a:endParaRPr lang="en-US" baseline="0" dirty="0" smtClean="0"/>
          </a:p>
          <a:p>
            <a:r>
              <a:rPr lang="en-US" baseline="0" dirty="0" smtClean="0"/>
              <a:t>Player asks character name</a:t>
            </a:r>
          </a:p>
          <a:p>
            <a:r>
              <a:rPr lang="en-US" baseline="0" dirty="0" smtClean="0"/>
              <a:t>Character in direct view long enough</a:t>
            </a:r>
          </a:p>
          <a:p>
            <a:r>
              <a:rPr lang="en-US" baseline="0" dirty="0" smtClean="0"/>
              <a:t>Player starts to follow character</a:t>
            </a:r>
          </a:p>
          <a:p>
            <a:r>
              <a:rPr lang="en-US" baseline="0" dirty="0" smtClean="0"/>
              <a:t>Will discard / recycle character if no longer in the “simulation bubble”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4318D-4C4C-4E37-8181-5B027D6B93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88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Uses semi-</a:t>
            </a:r>
            <a:r>
              <a:rPr lang="en-US" dirty="0" err="1" smtClean="0"/>
              <a:t>markov</a:t>
            </a:r>
            <a:r>
              <a:rPr lang="en-US" dirty="0" smtClean="0"/>
              <a:t> model which</a:t>
            </a:r>
            <a:r>
              <a:rPr lang="en-US" baseline="0" dirty="0" smtClean="0"/>
              <a:t> utilizes </a:t>
            </a:r>
            <a:r>
              <a:rPr lang="en-US" baseline="0" dirty="0" err="1" smtClean="0"/>
              <a:t>probs</a:t>
            </a:r>
            <a:r>
              <a:rPr lang="en-US" baseline="0" dirty="0" smtClean="0"/>
              <a:t> for state transitions and uses a distribution for time between transitions</a:t>
            </a:r>
          </a:p>
          <a:p>
            <a:r>
              <a:rPr lang="en-US" baseline="0" dirty="0" smtClean="0"/>
              <a:t>Metropolis-Hastings algorithm for choosing goals using the predefined probabilities</a:t>
            </a:r>
          </a:p>
          <a:p>
            <a:r>
              <a:rPr lang="en-US" baseline="0" dirty="0" smtClean="0"/>
              <a:t>A* for shortest paths to help with closest and paths to take</a:t>
            </a:r>
          </a:p>
          <a:p>
            <a:r>
              <a:rPr lang="en-US" baseline="0" dirty="0" smtClean="0"/>
              <a:t>Only stores O(s+m2+m*n) -&gt;s=segments, m=target types, n=targets</a:t>
            </a:r>
          </a:p>
          <a:p>
            <a:r>
              <a:rPr lang="en-US" dirty="0" smtClean="0"/>
              <a:t>A lot more items in the real model, but showing just the examples of the states we’ve been discussing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Markov because dependent on prior state and uses transition probabilities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Only semi-</a:t>
            </a:r>
            <a:r>
              <a:rPr lang="en-US" dirty="0" err="1" smtClean="0"/>
              <a:t>markov</a:t>
            </a:r>
            <a:r>
              <a:rPr lang="en-US" baseline="0" dirty="0" smtClean="0"/>
              <a:t> because the transitions are not of unit time – it takes a distribution of time for the agent to make the transition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Look at specific example, see states of staying in a place, as well as walking from one place to another.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These can be broken down into the segments within the world that the agent travels over, which can repeat due to the different reasons the agent travels across them.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4318D-4C4C-4E37-8181-5B027D6B93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78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FBA04F66-F377-44F9-BCBA-2CE376FD4E56}" type="datetimeFigureOut">
              <a:rPr lang="en-US" smtClean="0"/>
              <a:t>12/3/2011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B1AF36B-93CF-466F-95AF-D5E57898277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playground.uncc.edu/~ctalbot1/iGDD/Talbot-Christine-GradPresentation-2011/demo/index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Alibi Generation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sz="2400" dirty="0" smtClean="0"/>
              <a:t>Christine Talbot</a:t>
            </a:r>
          </a:p>
          <a:p>
            <a:pPr algn="r"/>
            <a:r>
              <a:rPr lang="en-US" sz="1600" dirty="0" smtClean="0"/>
              <a:t>December 6, 2011</a:t>
            </a:r>
          </a:p>
        </p:txBody>
      </p:sp>
    </p:spTree>
    <p:extLst>
      <p:ext uri="{BB962C8B-B14F-4D97-AF65-F5344CB8AC3E}">
        <p14:creationId xmlns:p14="http://schemas.microsoft.com/office/powerpoint/2010/main" val="106875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Christine Talbot</a:t>
            </a:r>
          </a:p>
          <a:p>
            <a:pPr marL="0" indent="0" algn="r">
              <a:buNone/>
            </a:pPr>
            <a:r>
              <a:rPr lang="en-US" dirty="0" smtClean="0"/>
              <a:t>ctalbot1@uncc.edu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49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ta4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2888" y="2674938"/>
            <a:ext cx="6126162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010400" y="6266096"/>
            <a:ext cx="2052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 smtClean="0"/>
              <a:t>From Ben Sunshine-Hill’s</a:t>
            </a:r>
          </a:p>
          <a:p>
            <a:pPr algn="r"/>
            <a:r>
              <a:rPr lang="en-US" sz="1200" dirty="0" smtClean="0"/>
              <a:t>AI Summit 2010 Presentation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874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Realistic AI characters</a:t>
            </a:r>
          </a:p>
          <a:p>
            <a:r>
              <a:rPr lang="en-US" sz="2800" dirty="0" smtClean="0"/>
              <a:t>Fast calculations</a:t>
            </a:r>
          </a:p>
          <a:p>
            <a:r>
              <a:rPr lang="en-US" sz="2800" dirty="0" smtClean="0"/>
              <a:t>Limited saved data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of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40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3859230"/>
              </p:ext>
            </p:extLst>
          </p:nvPr>
        </p:nvGraphicFramePr>
        <p:xfrm>
          <a:off x="-76200" y="1524000"/>
          <a:ext cx="2633662" cy="3451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057400" y="2850539"/>
            <a:ext cx="2193641" cy="1081380"/>
            <a:chOff x="3157538" y="3641426"/>
            <a:chExt cx="2633662" cy="1441431"/>
          </a:xfrm>
        </p:grpSpPr>
        <p:sp>
          <p:nvSpPr>
            <p:cNvPr id="7" name="Notched Right Arrow 6"/>
            <p:cNvSpPr/>
            <p:nvPr/>
          </p:nvSpPr>
          <p:spPr>
            <a:xfrm>
              <a:off x="3157538" y="3702367"/>
              <a:ext cx="2633662" cy="1380490"/>
            </a:xfrm>
            <a:prstGeom prst="notchedRightArrow">
              <a:avLst/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Freeform 7"/>
            <p:cNvSpPr/>
            <p:nvPr/>
          </p:nvSpPr>
          <p:spPr>
            <a:xfrm>
              <a:off x="3175466" y="3641426"/>
              <a:ext cx="2370295" cy="1380490"/>
            </a:xfrm>
            <a:custGeom>
              <a:avLst/>
              <a:gdLst>
                <a:gd name="connsiteX0" fmla="*/ 0 w 2370295"/>
                <a:gd name="connsiteY0" fmla="*/ 0 h 1380490"/>
                <a:gd name="connsiteX1" fmla="*/ 2370295 w 2370295"/>
                <a:gd name="connsiteY1" fmla="*/ 0 h 1380490"/>
                <a:gd name="connsiteX2" fmla="*/ 2370295 w 2370295"/>
                <a:gd name="connsiteY2" fmla="*/ 1380490 h 1380490"/>
                <a:gd name="connsiteX3" fmla="*/ 0 w 2370295"/>
                <a:gd name="connsiteY3" fmla="*/ 1380490 h 1380490"/>
                <a:gd name="connsiteX4" fmla="*/ 0 w 2370295"/>
                <a:gd name="connsiteY4" fmla="*/ 0 h 138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295" h="1380490">
                  <a:moveTo>
                    <a:pt x="0" y="0"/>
                  </a:moveTo>
                  <a:lnTo>
                    <a:pt x="2370295" y="0"/>
                  </a:lnTo>
                  <a:lnTo>
                    <a:pt x="2370295" y="1380490"/>
                  </a:lnTo>
                  <a:lnTo>
                    <a:pt x="0" y="138049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27584" tIns="227584" rIns="227584" bIns="227584" numCol="1" spcCol="1270" anchor="b" anchorCtr="0">
              <a:noAutofit/>
            </a:bodyPr>
            <a:lstStyle/>
            <a:p>
              <a:pPr lvl="0" algn="ctr" defTabSz="1422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 smtClean="0"/>
                <a:t>Character Generation</a:t>
              </a:r>
              <a:endParaRPr lang="en-US" kern="12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343400" y="2743200"/>
            <a:ext cx="1828800" cy="1228090"/>
            <a:chOff x="4572000" y="3810000"/>
            <a:chExt cx="1828800" cy="1228090"/>
          </a:xfrm>
        </p:grpSpPr>
        <p:sp>
          <p:nvSpPr>
            <p:cNvPr id="17" name="Hexagon 16"/>
            <p:cNvSpPr/>
            <p:nvPr/>
          </p:nvSpPr>
          <p:spPr>
            <a:xfrm>
              <a:off x="4691062" y="3962400"/>
              <a:ext cx="1633538" cy="340507"/>
            </a:xfrm>
            <a:prstGeom prst="hexagon">
              <a:avLst>
                <a:gd name="adj" fmla="val 32353"/>
                <a:gd name="vf" fmla="val 1154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Position</a:t>
              </a:r>
              <a:endParaRPr lang="en-US" sz="1600" dirty="0"/>
            </a:p>
          </p:txBody>
        </p:sp>
        <p:sp>
          <p:nvSpPr>
            <p:cNvPr id="18" name="Hexagon 17"/>
            <p:cNvSpPr/>
            <p:nvPr/>
          </p:nvSpPr>
          <p:spPr>
            <a:xfrm>
              <a:off x="4691062" y="4509389"/>
              <a:ext cx="1633538" cy="340507"/>
            </a:xfrm>
            <a:prstGeom prst="hexagon">
              <a:avLst>
                <a:gd name="adj" fmla="val 32353"/>
                <a:gd name="vf" fmla="val 1154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Direction</a:t>
              </a:r>
              <a:endParaRPr lang="en-US" sz="1600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572000" y="3810000"/>
              <a:ext cx="1828800" cy="12280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</p:grpSp>
      <p:grpSp>
        <p:nvGrpSpPr>
          <p:cNvPr id="22" name="Group 21"/>
          <p:cNvGrpSpPr/>
          <p:nvPr/>
        </p:nvGrpSpPr>
        <p:grpSpPr>
          <a:xfrm rot="1009629">
            <a:off x="5094034" y="4215002"/>
            <a:ext cx="1699064" cy="1225681"/>
            <a:chOff x="1700530" y="4267200"/>
            <a:chExt cx="3685539" cy="2303462"/>
          </a:xfrm>
        </p:grpSpPr>
        <p:sp>
          <p:nvSpPr>
            <p:cNvPr id="23" name="Shape 22"/>
            <p:cNvSpPr/>
            <p:nvPr/>
          </p:nvSpPr>
          <p:spPr>
            <a:xfrm flipV="1">
              <a:off x="1700530" y="4267200"/>
              <a:ext cx="3685539" cy="2303462"/>
            </a:xfrm>
            <a:prstGeom prst="swooshArrow">
              <a:avLst>
                <a:gd name="adj1" fmla="val 25000"/>
                <a:gd name="adj2" fmla="val 25000"/>
              </a:avLst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3174746" y="4870707"/>
              <a:ext cx="1474215" cy="1699954"/>
            </a:xfrm>
            <a:custGeom>
              <a:avLst/>
              <a:gdLst>
                <a:gd name="connsiteX0" fmla="*/ 245707 w 1474215"/>
                <a:gd name="connsiteY0" fmla="*/ 0 h 1699954"/>
                <a:gd name="connsiteX1" fmla="*/ 1474215 w 1474215"/>
                <a:gd name="connsiteY1" fmla="*/ 0 h 1699954"/>
                <a:gd name="connsiteX2" fmla="*/ 1474215 w 1474215"/>
                <a:gd name="connsiteY2" fmla="*/ 0 h 1699954"/>
                <a:gd name="connsiteX3" fmla="*/ 1474215 w 1474215"/>
                <a:gd name="connsiteY3" fmla="*/ 1454247 h 1699954"/>
                <a:gd name="connsiteX4" fmla="*/ 1228508 w 1474215"/>
                <a:gd name="connsiteY4" fmla="*/ 1699954 h 1699954"/>
                <a:gd name="connsiteX5" fmla="*/ 0 w 1474215"/>
                <a:gd name="connsiteY5" fmla="*/ 1699954 h 1699954"/>
                <a:gd name="connsiteX6" fmla="*/ 0 w 1474215"/>
                <a:gd name="connsiteY6" fmla="*/ 1699954 h 1699954"/>
                <a:gd name="connsiteX7" fmla="*/ 0 w 1474215"/>
                <a:gd name="connsiteY7" fmla="*/ 245707 h 1699954"/>
                <a:gd name="connsiteX8" fmla="*/ 245707 w 1474215"/>
                <a:gd name="connsiteY8" fmla="*/ 0 h 16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4215" h="1699954">
                  <a:moveTo>
                    <a:pt x="245707" y="0"/>
                  </a:moveTo>
                  <a:lnTo>
                    <a:pt x="1474215" y="0"/>
                  </a:lnTo>
                  <a:lnTo>
                    <a:pt x="1474215" y="0"/>
                  </a:lnTo>
                  <a:lnTo>
                    <a:pt x="1474215" y="1454247"/>
                  </a:lnTo>
                  <a:cubicBezTo>
                    <a:pt x="1474215" y="1589947"/>
                    <a:pt x="1364208" y="1699954"/>
                    <a:pt x="1228508" y="1699954"/>
                  </a:cubicBezTo>
                  <a:lnTo>
                    <a:pt x="0" y="1699954"/>
                  </a:lnTo>
                  <a:lnTo>
                    <a:pt x="0" y="1699954"/>
                  </a:lnTo>
                  <a:lnTo>
                    <a:pt x="0" y="245707"/>
                  </a:lnTo>
                  <a:cubicBezTo>
                    <a:pt x="0" y="110007"/>
                    <a:pt x="110007" y="0"/>
                    <a:pt x="245707" y="0"/>
                  </a:cubicBez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965" tIns="71965" rIns="216479" bIns="71965" numCol="1" spcCol="1270" anchor="t" anchorCtr="0">
              <a:noAutofit/>
            </a:bodyPr>
            <a:lstStyle/>
            <a:p>
              <a:pPr lvl="0" algn="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500" kern="1200" smtClean="0"/>
                <a:t> </a:t>
              </a:r>
              <a:endParaRPr lang="en-US" sz="6500" kern="1200"/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4953000" y="4643176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Alibi Generation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20590371" flipH="1">
            <a:off x="3401509" y="4246024"/>
            <a:ext cx="1699064" cy="1225681"/>
            <a:chOff x="1700530" y="4267200"/>
            <a:chExt cx="3685539" cy="2303462"/>
          </a:xfrm>
        </p:grpSpPr>
        <p:sp>
          <p:nvSpPr>
            <p:cNvPr id="35" name="Shape 34"/>
            <p:cNvSpPr/>
            <p:nvPr/>
          </p:nvSpPr>
          <p:spPr>
            <a:xfrm flipV="1">
              <a:off x="1700530" y="4267200"/>
              <a:ext cx="3685539" cy="2303462"/>
            </a:xfrm>
            <a:prstGeom prst="swooshArrow">
              <a:avLst>
                <a:gd name="adj1" fmla="val 25000"/>
                <a:gd name="adj2" fmla="val 25000"/>
              </a:avLst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3174746" y="4870707"/>
              <a:ext cx="1474215" cy="1699954"/>
            </a:xfrm>
            <a:custGeom>
              <a:avLst/>
              <a:gdLst>
                <a:gd name="connsiteX0" fmla="*/ 245707 w 1474215"/>
                <a:gd name="connsiteY0" fmla="*/ 0 h 1699954"/>
                <a:gd name="connsiteX1" fmla="*/ 1474215 w 1474215"/>
                <a:gd name="connsiteY1" fmla="*/ 0 h 1699954"/>
                <a:gd name="connsiteX2" fmla="*/ 1474215 w 1474215"/>
                <a:gd name="connsiteY2" fmla="*/ 0 h 1699954"/>
                <a:gd name="connsiteX3" fmla="*/ 1474215 w 1474215"/>
                <a:gd name="connsiteY3" fmla="*/ 1454247 h 1699954"/>
                <a:gd name="connsiteX4" fmla="*/ 1228508 w 1474215"/>
                <a:gd name="connsiteY4" fmla="*/ 1699954 h 1699954"/>
                <a:gd name="connsiteX5" fmla="*/ 0 w 1474215"/>
                <a:gd name="connsiteY5" fmla="*/ 1699954 h 1699954"/>
                <a:gd name="connsiteX6" fmla="*/ 0 w 1474215"/>
                <a:gd name="connsiteY6" fmla="*/ 1699954 h 1699954"/>
                <a:gd name="connsiteX7" fmla="*/ 0 w 1474215"/>
                <a:gd name="connsiteY7" fmla="*/ 245707 h 1699954"/>
                <a:gd name="connsiteX8" fmla="*/ 245707 w 1474215"/>
                <a:gd name="connsiteY8" fmla="*/ 0 h 16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4215" h="1699954">
                  <a:moveTo>
                    <a:pt x="245707" y="0"/>
                  </a:moveTo>
                  <a:lnTo>
                    <a:pt x="1474215" y="0"/>
                  </a:lnTo>
                  <a:lnTo>
                    <a:pt x="1474215" y="0"/>
                  </a:lnTo>
                  <a:lnTo>
                    <a:pt x="1474215" y="1454247"/>
                  </a:lnTo>
                  <a:cubicBezTo>
                    <a:pt x="1474215" y="1589947"/>
                    <a:pt x="1364208" y="1699954"/>
                    <a:pt x="1228508" y="1699954"/>
                  </a:cubicBezTo>
                  <a:lnTo>
                    <a:pt x="0" y="1699954"/>
                  </a:lnTo>
                  <a:lnTo>
                    <a:pt x="0" y="1699954"/>
                  </a:lnTo>
                  <a:lnTo>
                    <a:pt x="0" y="245707"/>
                  </a:lnTo>
                  <a:cubicBezTo>
                    <a:pt x="0" y="110007"/>
                    <a:pt x="110007" y="0"/>
                    <a:pt x="245707" y="0"/>
                  </a:cubicBez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1965" tIns="71965" rIns="216479" bIns="71965" numCol="1" spcCol="1270" anchor="t" anchorCtr="0">
              <a:noAutofit/>
            </a:bodyPr>
            <a:lstStyle/>
            <a:p>
              <a:pPr lvl="0" algn="r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6500" kern="1200" smtClean="0"/>
                <a:t> </a:t>
              </a:r>
              <a:endParaRPr lang="en-US" sz="6500" kern="1200"/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3785045" y="4827842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Recycle</a:t>
            </a:r>
            <a:endParaRPr lang="en-US" dirty="0"/>
          </a:p>
        </p:txBody>
      </p:sp>
      <p:pic>
        <p:nvPicPr>
          <p:cNvPr id="1027" name="Picture 3" descr="C:\Users\Chrissy\AppData\Local\Microsoft\Windows\Temporary Internet Files\Content.IE5\VXMDRRP4\MC900431575[1].png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438" y="5324080"/>
            <a:ext cx="1523762" cy="153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6697388" y="3357245"/>
            <a:ext cx="2218011" cy="3119756"/>
            <a:chOff x="6697388" y="3357245"/>
            <a:chExt cx="2218011" cy="3119756"/>
          </a:xfrm>
        </p:grpSpPr>
        <p:sp>
          <p:nvSpPr>
            <p:cNvPr id="28" name="Hexagon 27"/>
            <p:cNvSpPr/>
            <p:nvPr/>
          </p:nvSpPr>
          <p:spPr>
            <a:xfrm>
              <a:off x="6784815" y="5472811"/>
              <a:ext cx="2057399" cy="340507"/>
            </a:xfrm>
            <a:prstGeom prst="hexagon">
              <a:avLst>
                <a:gd name="adj" fmla="val 32353"/>
                <a:gd name="vf" fmla="val 115470"/>
              </a:avLst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Long-term Plan</a:t>
              </a:r>
              <a:endParaRPr lang="en-US" sz="1600" dirty="0"/>
            </a:p>
          </p:txBody>
        </p:sp>
        <p:sp>
          <p:nvSpPr>
            <p:cNvPr id="29" name="Hexagon 28"/>
            <p:cNvSpPr/>
            <p:nvPr/>
          </p:nvSpPr>
          <p:spPr>
            <a:xfrm>
              <a:off x="6784815" y="6019800"/>
              <a:ext cx="2057399" cy="340507"/>
            </a:xfrm>
            <a:prstGeom prst="hexagon">
              <a:avLst>
                <a:gd name="adj" fmla="val 32353"/>
                <a:gd name="vf" fmla="val 115470"/>
              </a:avLst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Home</a:t>
              </a:r>
              <a:endParaRPr lang="en-US" sz="1600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697388" y="3698958"/>
              <a:ext cx="2218011" cy="277804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Hexagon 30"/>
            <p:cNvSpPr/>
            <p:nvPr/>
          </p:nvSpPr>
          <p:spPr>
            <a:xfrm>
              <a:off x="6781800" y="4406011"/>
              <a:ext cx="2057399" cy="340507"/>
            </a:xfrm>
            <a:prstGeom prst="hexagon">
              <a:avLst>
                <a:gd name="adj" fmla="val 32353"/>
                <a:gd name="vf" fmla="val 1154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Direction</a:t>
              </a:r>
              <a:endParaRPr lang="en-US" sz="1600" dirty="0"/>
            </a:p>
          </p:txBody>
        </p:sp>
        <p:sp>
          <p:nvSpPr>
            <p:cNvPr id="32" name="Hexagon 31"/>
            <p:cNvSpPr/>
            <p:nvPr/>
          </p:nvSpPr>
          <p:spPr>
            <a:xfrm>
              <a:off x="6781800" y="4953000"/>
              <a:ext cx="2057399" cy="340507"/>
            </a:xfrm>
            <a:prstGeom prst="hexagon">
              <a:avLst>
                <a:gd name="adj" fmla="val 32353"/>
                <a:gd name="vf" fmla="val 115470"/>
              </a:avLst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Current Goal</a:t>
              </a:r>
              <a:endParaRPr lang="en-US" sz="1600" dirty="0"/>
            </a:p>
          </p:txBody>
        </p:sp>
        <p:sp>
          <p:nvSpPr>
            <p:cNvPr id="33" name="Hexagon 32"/>
            <p:cNvSpPr/>
            <p:nvPr/>
          </p:nvSpPr>
          <p:spPr>
            <a:xfrm>
              <a:off x="6781800" y="3810000"/>
              <a:ext cx="2057399" cy="340507"/>
            </a:xfrm>
            <a:prstGeom prst="hexagon">
              <a:avLst>
                <a:gd name="adj" fmla="val 32353"/>
                <a:gd name="vf" fmla="val 1154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Position</a:t>
              </a:r>
              <a:endParaRPr lang="en-US" sz="1600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697388" y="3357245"/>
              <a:ext cx="2218011" cy="34171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Alibi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76200" y="6283775"/>
            <a:ext cx="2348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Adapted from Ben Sunshine-Hill’s</a:t>
            </a:r>
          </a:p>
          <a:p>
            <a:r>
              <a:rPr lang="en-US" sz="1200" dirty="0" smtClean="0"/>
              <a:t>AI Summit 2010 Presentation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5663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2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Offline:</a:t>
            </a:r>
          </a:p>
          <a:p>
            <a:pPr lvl="1"/>
            <a:r>
              <a:rPr lang="en-US" dirty="0" smtClean="0"/>
              <a:t>Run a full simulation of all AI characters for some period of time</a:t>
            </a:r>
          </a:p>
          <a:p>
            <a:pPr lvl="1"/>
            <a:r>
              <a:rPr lang="en-US" dirty="0" smtClean="0"/>
              <a:t>Save the probabilities that describe the relationships between different goals/goal types</a:t>
            </a:r>
          </a:p>
          <a:p>
            <a:r>
              <a:rPr lang="en-US" dirty="0" smtClean="0"/>
              <a:t>Runtime:</a:t>
            </a:r>
          </a:p>
          <a:p>
            <a:pPr lvl="1"/>
            <a:r>
              <a:rPr lang="en-US" dirty="0" smtClean="0"/>
              <a:t>Generate initial agents</a:t>
            </a:r>
          </a:p>
          <a:p>
            <a:pPr lvl="1"/>
            <a:r>
              <a:rPr lang="en-US" dirty="0" smtClean="0"/>
              <a:t>Pick first goal at random</a:t>
            </a:r>
          </a:p>
          <a:p>
            <a:pPr lvl="1"/>
            <a:r>
              <a:rPr lang="en-US" dirty="0" smtClean="0"/>
              <a:t>Use saved probabilities to influence random behaviors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Determine an Alibi?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487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Save probability table for transitioning from one location type to another</a:t>
            </a:r>
          </a:p>
          <a:p>
            <a:r>
              <a:rPr lang="en-US" dirty="0" smtClean="0"/>
              <a:t>Apply that table when a decision is needed</a:t>
            </a:r>
          </a:p>
          <a:p>
            <a:r>
              <a:rPr lang="en-US" dirty="0" smtClean="0"/>
              <a:t>Keep prior state information when doing a round-trip</a:t>
            </a:r>
          </a:p>
          <a:p>
            <a:r>
              <a:rPr lang="en-US" dirty="0" smtClean="0"/>
              <a:t>Use bounded goals for home, work, etc. as needed</a:t>
            </a:r>
          </a:p>
          <a:p>
            <a:pPr lvl="1"/>
            <a:r>
              <a:rPr lang="en-US" u="sng" dirty="0" smtClean="0"/>
              <a:t>My</a:t>
            </a:r>
            <a:r>
              <a:rPr lang="en-US" dirty="0" smtClean="0"/>
              <a:t> home vs. a home</a:t>
            </a:r>
          </a:p>
          <a:p>
            <a:r>
              <a:rPr lang="en-US" dirty="0" smtClean="0"/>
              <a:t>Use a specific goal as appropriate</a:t>
            </a:r>
          </a:p>
          <a:p>
            <a:pPr lvl="1"/>
            <a:r>
              <a:rPr lang="en-US" dirty="0" smtClean="0"/>
              <a:t>A restaurant vs. a </a:t>
            </a:r>
            <a:r>
              <a:rPr lang="en-US" u="sng" dirty="0" smtClean="0"/>
              <a:t>good</a:t>
            </a:r>
            <a:r>
              <a:rPr lang="en-US" dirty="0" smtClean="0"/>
              <a:t> restaurant</a:t>
            </a:r>
          </a:p>
          <a:p>
            <a:r>
              <a:rPr lang="en-US" dirty="0" smtClean="0"/>
              <a:t>Stay for a random amount of time based on saved probabilities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04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4958C-A73E-4717-954F-C29E69E4799F}" type="slidenum">
              <a:rPr lang="en-US"/>
              <a:pPr/>
              <a:t>7</a:t>
            </a:fld>
            <a:endParaRPr lang="en-US"/>
          </a:p>
        </p:txBody>
      </p:sp>
      <p:pic>
        <p:nvPicPr>
          <p:cNvPr id="43019" name="Picture 11" descr="c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92125"/>
            <a:ext cx="7467600" cy="636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905000"/>
            <a:ext cx="4114800" cy="49530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John Q. Agent leaves home (“Home.883”) and goes to his workplace (“Work.231</a:t>
            </a:r>
            <a:r>
              <a:rPr lang="en-US" sz="2000" dirty="0" smtClean="0"/>
              <a:t>”).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He stays at work for several hours, then starts a round trip to the nearest restaurant (“Restaurant.22</a:t>
            </a:r>
            <a:r>
              <a:rPr lang="en-US" sz="2000" dirty="0" smtClean="0"/>
              <a:t>”).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After about half an hour, he returns to Work.231</a:t>
            </a:r>
            <a:r>
              <a:rPr lang="en-US" sz="2000" dirty="0" smtClean="0"/>
              <a:t>.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After several more hours, he goes back home to Home.883</a:t>
            </a:r>
            <a:r>
              <a:rPr lang="en-US" sz="2000" dirty="0" smtClean="0"/>
              <a:t>.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After a little while, he goes to visit his friend at Home.2141.</a:t>
            </a:r>
          </a:p>
        </p:txBody>
      </p:sp>
      <p:sp>
        <p:nvSpPr>
          <p:cNvPr id="43021" name="AutoShape 13"/>
          <p:cNvSpPr>
            <a:spLocks noChangeArrowheads="1"/>
          </p:cNvSpPr>
          <p:nvPr/>
        </p:nvSpPr>
        <p:spPr bwMode="auto">
          <a:xfrm rot="5400000">
            <a:off x="6057900" y="5829300"/>
            <a:ext cx="609600" cy="228600"/>
          </a:xfrm>
          <a:prstGeom prst="chevron">
            <a:avLst>
              <a:gd name="adj" fmla="val 66667"/>
            </a:avLst>
          </a:prstGeom>
          <a:solidFill>
            <a:srgbClr val="D440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43557" y="30460"/>
            <a:ext cx="2052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F</a:t>
            </a:r>
            <a:r>
              <a:rPr lang="en-US" sz="1200" dirty="0" smtClean="0"/>
              <a:t>rom Ben Sunshine-Hill’s</a:t>
            </a:r>
          </a:p>
          <a:p>
            <a:pPr algn="ctr"/>
            <a:r>
              <a:rPr lang="en-US" sz="1200" dirty="0" smtClean="0"/>
              <a:t>AI Summit 2010 Presentation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74878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6.66667E-6 L 0.02083 -0.00973 L -0.01875 -0.09723 L -0.0625 -0.26667 L -0.12812 -0.30973 L -0.11354 -0.47084 L -0.09271 -0.50417 L -0.10625 -0.51667 " pathEditMode="relative" ptsTypes="AAAAAAAA">
                                      <p:cBhvr>
                                        <p:cTn id="8" dur="5000" fill="hold"/>
                                        <p:tgtEl>
                                          <p:spTgt spid="430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-0.10625 -0.51667 L -0.09062 -0.49862 L -0.11146 -0.46806 L -0.18958 -0.48612 L -0.1875 -0.51112 " pathEditMode="relative" ptsTypes="AAAAA">
                                      <p:cBhvr>
                                        <p:cTn id="14" dur="2000" fill="hold"/>
                                        <p:tgtEl>
                                          <p:spTgt spid="430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1875 -0.51112 L -0.18854 -0.4875 L -0.11667 -0.47084 L -0.09792 -0.49306 L -0.10625 -0.52362 " pathEditMode="relative" ptsTypes="AAAAA">
                                      <p:cBhvr>
                                        <p:cTn id="20" dur="2000" fill="hold"/>
                                        <p:tgtEl>
                                          <p:spTgt spid="430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3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0.10625 -0.51667 L -0.09063 -0.50001 L -0.1125 -0.46528 L -0.12708 -0.30695 L -0.06146 -0.26528 L -0.01771 -0.09306 L 0.02709 0.00138 L 0.00209 0.00254 " pathEditMode="relative" ptsTypes="AAAAAAAA">
                                      <p:cBhvr>
                                        <p:cTn id="26" dur="5000" fill="hold"/>
                                        <p:tgtEl>
                                          <p:spTgt spid="430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grpId="4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66667E-6 -4.44444E-6 L 0.02292 -0.00417 L -0.01875 -0.1 L 0.07709 -0.18611 L 0.13646 -0.16805 L 0.14584 -0.35555 L 0.21563 -0.375 L 0.13542 -0.46667 L 0.15938 -0.48611 " pathEditMode="relative" ptsTypes="AAAAAAAAA">
                                      <p:cBhvr>
                                        <p:cTn id="32" dur="5000" fill="hold"/>
                                        <p:tgtEl>
                                          <p:spTgt spid="430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 uiExpand="1" build="p"/>
      <p:bldP spid="43021" grpId="0" uiExpand="1" animBg="1"/>
      <p:bldP spid="43021" grpId="1" uiExpand="1" animBg="1"/>
      <p:bldP spid="43021" grpId="2" uiExpand="1" animBg="1"/>
      <p:bldP spid="43021" grpId="3" uiExpand="1" animBg="1"/>
      <p:bldP spid="43021" grpId="4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Rooms are organized by type (classroom, </a:t>
            </a:r>
            <a:r>
              <a:rPr lang="en-US" dirty="0" smtClean="0"/>
              <a:t>lab, </a:t>
            </a:r>
            <a:r>
              <a:rPr lang="en-US" dirty="0" smtClean="0"/>
              <a:t>closet, etc.)</a:t>
            </a:r>
          </a:p>
          <a:p>
            <a:r>
              <a:rPr lang="en-US" dirty="0" smtClean="0"/>
              <a:t>Building is broken up into </a:t>
            </a:r>
            <a:r>
              <a:rPr lang="en-US" dirty="0" smtClean="0"/>
              <a:t>waypoints </a:t>
            </a:r>
            <a:r>
              <a:rPr lang="en-US" dirty="0" smtClean="0"/>
              <a:t>with portals between them</a:t>
            </a:r>
          </a:p>
          <a:p>
            <a:r>
              <a:rPr lang="en-US" dirty="0" smtClean="0"/>
              <a:t>Table of pre-defined probabilities for goals based on prior visited </a:t>
            </a:r>
            <a:r>
              <a:rPr lang="en-US" dirty="0" smtClean="0"/>
              <a:t>room’s type</a:t>
            </a:r>
            <a:endParaRPr lang="en-US" dirty="0" smtClean="0"/>
          </a:p>
          <a:p>
            <a:r>
              <a:rPr lang="en-US" dirty="0" smtClean="0"/>
              <a:t>Agent stays inside room for a varying period of time after </a:t>
            </a:r>
            <a:r>
              <a:rPr lang="en-US" dirty="0" smtClean="0"/>
              <a:t>arriving</a:t>
            </a:r>
          </a:p>
          <a:p>
            <a:r>
              <a:rPr lang="en-US" dirty="0" smtClean="0"/>
              <a:t>Alibi is generated upon being visible by player</a:t>
            </a:r>
          </a:p>
          <a:p>
            <a:r>
              <a:rPr lang="en-US" dirty="0" smtClean="0"/>
              <a:t>Player is moveable within simulation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67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Demo Website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63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290</TotalTime>
  <Words>674</Words>
  <Application>Microsoft Office PowerPoint</Application>
  <PresentationFormat>On-screen Show (4:3)</PresentationFormat>
  <Paragraphs>105</Paragraphs>
  <Slides>10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Waveform</vt:lpstr>
      <vt:lpstr>Alibi Generation</vt:lpstr>
      <vt:lpstr>The Problem</vt:lpstr>
      <vt:lpstr>Goals of Method</vt:lpstr>
      <vt:lpstr>How it Works</vt:lpstr>
      <vt:lpstr>How Do We Determine an Alibi?</vt:lpstr>
      <vt:lpstr>Additional Details</vt:lpstr>
      <vt:lpstr>Example</vt:lpstr>
      <vt:lpstr>Demo Setup</vt:lpstr>
      <vt:lpstr>Demo</vt:lpstr>
      <vt:lpstr>Questions?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Alibi Generation</dc:title>
  <dc:creator>Chrissy</dc:creator>
  <cp:lastModifiedBy>Chrissy</cp:lastModifiedBy>
  <cp:revision>28</cp:revision>
  <dcterms:created xsi:type="dcterms:W3CDTF">2011-11-27T15:09:20Z</dcterms:created>
  <dcterms:modified xsi:type="dcterms:W3CDTF">2011-12-04T04:28:58Z</dcterms:modified>
</cp:coreProperties>
</file>

<file path=docProps/thumbnail.jpeg>
</file>